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2" r:id="rId5"/>
    <p:sldId id="263" r:id="rId6"/>
    <p:sldId id="264" r:id="rId7"/>
    <p:sldId id="265" r:id="rId8"/>
    <p:sldId id="266" r:id="rId9"/>
    <p:sldId id="258" r:id="rId10"/>
    <p:sldId id="260" r:id="rId11"/>
    <p:sldId id="268" r:id="rId12"/>
    <p:sldId id="269" r:id="rId13"/>
    <p:sldId id="270" r:id="rId14"/>
    <p:sldId id="267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L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5"/>
  </p:normalViewPr>
  <p:slideViewPr>
    <p:cSldViewPr snapToGrid="0" snapToObjects="1">
      <p:cViewPr varScale="1">
        <p:scale>
          <a:sx n="90" d="100"/>
          <a:sy n="90" d="100"/>
        </p:scale>
        <p:origin x="23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8DF61-A599-1D48-83A5-2F8197B130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L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2971D7-7A6A-CD41-B8CC-3EB694738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E0E77-0333-5D44-AF23-4331C8897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BF555-BC60-F243-AA4C-2FC62BF74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87FFE-76ED-A247-A7BF-666D2C9F1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3268734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02E7B-6CEF-8645-A0A5-6ADB0BE10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6EA37A-4FF1-3849-A9F0-EAD18BDF11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0BDA8B-380C-C147-9F81-285C343B2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C1F97-1DE7-B644-A0FC-1C90731A6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7E951-E516-824A-AA3A-58CCEF238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012486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287BA9-A024-E742-9388-816E57631B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L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F19DFA-B92B-9243-8C71-F5BC173D12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1DAF5-77FD-134C-8B49-1FAE9D7C4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0A141-9C9E-AE44-9BBF-5AE9546EF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2B65E-E315-4D44-896D-7EA692CAA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994751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550B3-9B4D-4F41-B282-48C002181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F1CFF-D32A-1B4E-81E4-E39C734F6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156D9-BC67-ED48-9214-D4124F24E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FEBA0-3D2B-1B49-875E-859A49DE0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18B09-74F7-FF4A-BB0E-C2CF6D93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4291937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1AB73-D2E7-784F-9CDA-DD4BF965C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25384-7D7F-8649-B030-1DC7B62DB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DD921-07E6-2948-B8FB-540B01287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F1A0C-0841-BA4E-B0ED-11C414224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E173D-E559-2140-ACF7-12D39E095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907483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316D6-0F08-5C4D-BFB0-30A307B96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DA8FB-13DA-6544-906F-6B148D3EA2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374917-C9F3-6A4E-99D9-DEF708F17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A641E-6FEE-E442-9CE5-BDC7CE873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9CE477-436A-554B-AF38-FCB596894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ECE01-2BE7-5B41-98A3-B95F0143C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235357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73E8D-2693-8040-8C5D-76AA93AB2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6C3CB-2DBF-6848-BBC3-BE4F06F5E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798C0A-2862-C841-A05F-E1C6F04C7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D50BC4-1C88-9D46-878D-9487E6CE66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310127-AFE4-6F43-AB16-43EE01B6A3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280B9D-CCB8-2944-838D-864D31A14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1FE62A-387D-A846-9B87-074051693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3FA232-4909-AE44-8310-ADB704280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945061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A1C72-AD1C-E04E-AAF9-9E9B40E77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88BDF6-41CC-5B4D-9DE3-86EA9BECB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56867-28F7-3345-A70E-557286220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FB5EF-2F84-6345-BBDC-2E31C6640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621899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E4F871-9F7D-5544-AE51-754727307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35A5BC-0C2C-664F-9B77-C878BCC1E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23EDD3-7CE9-D847-9B10-226CAFC2F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616382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548C9-71AF-584A-982C-13E41CA1A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1DF32-F951-7E4A-98C9-18A76A65C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B943DC-DBA9-4040-A700-77A8078DDE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999B77-AF33-5C4F-9271-2079913B2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584653-9489-1143-A831-A7DA6E1C6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274C6-6E54-9144-8F89-A45DDFA19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71585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A239C-B3D9-2B4B-B526-BDDC4474E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E6F36-D7BB-924C-BD29-482B574D47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926DB1-DFF4-A349-924D-A7D186380F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161F3-4C5A-8247-8E9C-787460920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B1D63A-6CCF-2B44-9684-F09C4556B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0EF44-893F-2348-B279-3AA95C54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59118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878E15-A685-2547-BC43-C9AAB8F7E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FD8BE-1B2A-2446-A977-8B2259FC4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427B2-0D14-EA4D-9DA0-3F44CB89AD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0B1B5-CBA0-2847-A87E-C7A594472FF5}" type="datetimeFigureOut">
              <a:rPr lang="en-LK" smtClean="0"/>
              <a:t>5/25/20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64FE3-668E-7946-86A2-C082D5F00F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59F68-58A9-534D-BE0C-AAA4154EA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ECCEF-5983-4343-99F7-0BD2252444CF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378661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46245-F925-3F4A-AFBA-30BDF6C18F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Predicting the response rate on Stack Overflow with </a:t>
            </a:r>
            <a:br>
              <a:rPr lang="en-US" b="1" dirty="0"/>
            </a:br>
            <a:r>
              <a:rPr lang="en-US" b="1" dirty="0"/>
              <a:t>Google </a:t>
            </a:r>
            <a:r>
              <a:rPr lang="en-US" b="1" dirty="0" err="1"/>
              <a:t>BigQuery</a:t>
            </a:r>
            <a:endParaRPr lang="en-L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D0D9E0-9ECC-924C-909E-27F4E47796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LK" dirty="0"/>
              <a:t>Varuni Dantanarayana</a:t>
            </a:r>
          </a:p>
          <a:p>
            <a:r>
              <a:rPr lang="en-LK" dirty="0"/>
              <a:t>Capstone Project 1</a:t>
            </a:r>
          </a:p>
          <a:p>
            <a:r>
              <a:rPr lang="en-LK" dirty="0"/>
              <a:t>Springboard</a:t>
            </a:r>
          </a:p>
          <a:p>
            <a:endParaRPr lang="en-LK" dirty="0"/>
          </a:p>
        </p:txBody>
      </p:sp>
    </p:spTree>
    <p:extLst>
      <p:ext uri="{BB962C8B-B14F-4D97-AF65-F5344CB8AC3E}">
        <p14:creationId xmlns:p14="http://schemas.microsoft.com/office/powerpoint/2010/main" val="4150469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B01FD-5024-4249-9241-8F8DCC44D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b="1" dirty="0">
                <a:cs typeface="Calibri" panose="020F0502020204030204" pitchFamily="34" charset="0"/>
              </a:rPr>
              <a:t>Feature</a:t>
            </a:r>
            <a:r>
              <a:rPr lang="en-LK" b="1" dirty="0"/>
              <a:t>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F1507-D743-2546-90F1-CF66435C6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Starting word</a:t>
            </a:r>
          </a:p>
          <a:p>
            <a:r>
              <a:rPr lang="en-US" dirty="0"/>
              <a:t>Ends with a question mark</a:t>
            </a:r>
          </a:p>
          <a:p>
            <a:r>
              <a:rPr lang="en-US" dirty="0"/>
              <a:t>Length of each question (short if &lt;700 characters, medium if &lt;1700 characters, long if &gt;1700 characters)</a:t>
            </a:r>
          </a:p>
          <a:p>
            <a:r>
              <a:rPr lang="en-US" dirty="0"/>
              <a:t>Day of week </a:t>
            </a:r>
          </a:p>
          <a:p>
            <a:r>
              <a:rPr lang="en-US" dirty="0"/>
              <a:t>Time of day it was posted</a:t>
            </a:r>
          </a:p>
          <a:p>
            <a:r>
              <a:rPr lang="en-US" dirty="0"/>
              <a:t>User account creation date</a:t>
            </a:r>
          </a:p>
          <a:p>
            <a:r>
              <a:rPr lang="en-US" dirty="0"/>
              <a:t>Tags: </a:t>
            </a:r>
            <a:r>
              <a:rPr lang="en-LK" dirty="0"/>
              <a:t>'python', 'r','mysql', 'machine-learning','data-science’</a:t>
            </a:r>
          </a:p>
          <a:p>
            <a:r>
              <a:rPr lang="en-US" dirty="0"/>
              <a:t>Questions posted after 2016 </a:t>
            </a:r>
          </a:p>
          <a:p>
            <a:r>
              <a:rPr lang="en-US" dirty="0"/>
              <a:t>Time taken for the first answer: dependent variable </a:t>
            </a:r>
          </a:p>
          <a:p>
            <a:endParaRPr lang="en-US" dirty="0"/>
          </a:p>
          <a:p>
            <a:pPr marL="0" indent="0">
              <a:buNone/>
            </a:pPr>
            <a:endParaRPr lang="en-LK" dirty="0"/>
          </a:p>
        </p:txBody>
      </p:sp>
    </p:spTree>
    <p:extLst>
      <p:ext uri="{BB962C8B-B14F-4D97-AF65-F5344CB8AC3E}">
        <p14:creationId xmlns:p14="http://schemas.microsoft.com/office/powerpoint/2010/main" val="618575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F6D40-A2BC-AF4D-B63A-124E7D7BB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b="1" dirty="0"/>
              <a:t>N</a:t>
            </a:r>
            <a:r>
              <a:rPr lang="en-US" b="1" dirty="0"/>
              <a:t>u</a:t>
            </a:r>
            <a:r>
              <a:rPr lang="en-LK" b="1" dirty="0"/>
              <a:t>merical feature analysis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E67B67-D629-824D-B8BD-D2EA8B081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10619"/>
            <a:ext cx="5648325" cy="310403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D94E11-6A8C-6942-B35D-F3A2CC4137DE}"/>
              </a:ext>
            </a:extLst>
          </p:cNvPr>
          <p:cNvSpPr txBox="1"/>
          <p:nvPr/>
        </p:nvSpPr>
        <p:spPr>
          <a:xfrm>
            <a:off x="6729413" y="2467665"/>
            <a:ext cx="50863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50% of the questions get asked before noon and 75% of the questions get asked before 5pm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LK" sz="2400" dirty="0"/>
              <a:t>More that 50% of the questions have a 100% chance of getting answered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LK" sz="2400" dirty="0"/>
          </a:p>
        </p:txBody>
      </p:sp>
    </p:spTree>
    <p:extLst>
      <p:ext uri="{BB962C8B-B14F-4D97-AF65-F5344CB8AC3E}">
        <p14:creationId xmlns:p14="http://schemas.microsoft.com/office/powerpoint/2010/main" val="247090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5D820-55EC-A34D-B107-0E606451C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b="1" dirty="0"/>
              <a:t>Categorical feature analysis</a:t>
            </a:r>
            <a:endParaRPr lang="en-LK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13CB3D-BC3B-074E-9EEE-F247DEA72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9967" y="1432645"/>
            <a:ext cx="5086033" cy="345947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B08223-77DB-2346-A6F5-67DDB1B47670}"/>
              </a:ext>
            </a:extLst>
          </p:cNvPr>
          <p:cNvSpPr txBox="1"/>
          <p:nvPr/>
        </p:nvSpPr>
        <p:spPr>
          <a:xfrm>
            <a:off x="5857875" y="1690688"/>
            <a:ext cx="615791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Most questions are of medium length (i.e. total number of characters between 700-1700)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Most question get posted on Wednesday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Long questions (over 1700 characters) are not as common and least number of questions get posted over the weekend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Python is the most common tag out of the selected data science-y ones picked</a:t>
            </a:r>
            <a:endParaRPr lang="en-LK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LK" sz="2400" dirty="0"/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555AB78-E05F-C843-8443-7D8CCA33E7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282" y="4892119"/>
            <a:ext cx="37719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3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413-3F18-154B-AEBC-E83073DF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b="1" dirty="0"/>
              <a:t>Outlier removal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9B212-D77E-1C48-9496-A485475C4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19816" cy="1514983"/>
          </a:xfrm>
        </p:spPr>
        <p:txBody>
          <a:bodyPr/>
          <a:lstStyle/>
          <a:p>
            <a:r>
              <a:rPr lang="en-US" dirty="0"/>
              <a:t>Dependent variable has a wide range of 60-8.8</a:t>
            </a:r>
            <a:r>
              <a:rPr lang="en-US" baseline="30000" dirty="0"/>
              <a:t>7</a:t>
            </a:r>
            <a:r>
              <a:rPr lang="en-LK" dirty="0"/>
              <a:t>, highly right-skewed</a:t>
            </a:r>
          </a:p>
          <a:p>
            <a:r>
              <a:rPr lang="en-US" dirty="0"/>
              <a:t>Percentage based outlier removal at the 95% percentile</a:t>
            </a:r>
            <a:r>
              <a:rPr lang="en-LK" dirty="0"/>
              <a:t> 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A1FDAFC-693C-3A48-B183-F6A57184A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2926269"/>
            <a:ext cx="6576672" cy="3152267"/>
          </a:xfrm>
          <a:prstGeom prst="rect">
            <a:avLst/>
          </a:prstGeo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F6E8F40-383C-B047-9EC5-D794B814F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5556" y="3042125"/>
            <a:ext cx="7456969" cy="279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6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85D2A-4655-2347-8729-943FD1BAE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864" y="2360612"/>
            <a:ext cx="10515600" cy="1325563"/>
          </a:xfrm>
        </p:spPr>
        <p:txBody>
          <a:bodyPr/>
          <a:lstStyle/>
          <a:p>
            <a:r>
              <a:rPr lang="en-LK" b="1" dirty="0"/>
              <a:t>Machine Learning Models</a:t>
            </a:r>
          </a:p>
        </p:txBody>
      </p:sp>
    </p:spTree>
    <p:extLst>
      <p:ext uri="{BB962C8B-B14F-4D97-AF65-F5344CB8AC3E}">
        <p14:creationId xmlns:p14="http://schemas.microsoft.com/office/powerpoint/2010/main" val="2878452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44E0-CA9B-F84C-AED6-44F20844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b="1" dirty="0"/>
              <a:t>Linear Models</a:t>
            </a:r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C6357A42-4F6D-D94E-AE6F-658895287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277" y="2743200"/>
            <a:ext cx="8547496" cy="2686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5D9FC1-ACC5-0F45-9A98-062BD055ACDF}"/>
              </a:ext>
            </a:extLst>
          </p:cNvPr>
          <p:cNvSpPr txBox="1"/>
          <p:nvPr/>
        </p:nvSpPr>
        <p:spPr>
          <a:xfrm>
            <a:off x="838200" y="2016889"/>
            <a:ext cx="580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2000" dirty="0"/>
              <a:t>Linear Regression: </a:t>
            </a:r>
          </a:p>
        </p:txBody>
      </p:sp>
    </p:spTree>
    <p:extLst>
      <p:ext uri="{BB962C8B-B14F-4D97-AF65-F5344CB8AC3E}">
        <p14:creationId xmlns:p14="http://schemas.microsoft.com/office/powerpoint/2010/main" val="2631935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3ACA7F-95EF-504A-BD4E-4877C0EBEE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4970" y="472464"/>
            <a:ext cx="9588500" cy="3340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148146-B9D7-934A-ABB6-1A79D4A1C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0670" y="3812564"/>
            <a:ext cx="9428162" cy="30454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6A54CC-FEDB-5A4F-9093-839BE5924356}"/>
              </a:ext>
            </a:extLst>
          </p:cNvPr>
          <p:cNvSpPr txBox="1"/>
          <p:nvPr/>
        </p:nvSpPr>
        <p:spPr>
          <a:xfrm>
            <a:off x="490728" y="773305"/>
            <a:ext cx="5805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2000" dirty="0"/>
              <a:t>Linear Regression w/ </a:t>
            </a:r>
          </a:p>
          <a:p>
            <a:r>
              <a:rPr lang="en-LK" sz="2000" dirty="0"/>
              <a:t>Lasso Regularization: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12F2BD-EC95-0449-8D0C-AC646A6C5F7C}"/>
              </a:ext>
            </a:extLst>
          </p:cNvPr>
          <p:cNvSpPr txBox="1"/>
          <p:nvPr/>
        </p:nvSpPr>
        <p:spPr>
          <a:xfrm>
            <a:off x="490728" y="3961424"/>
            <a:ext cx="5805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2000" dirty="0"/>
              <a:t>Linear Regression w/ </a:t>
            </a:r>
          </a:p>
          <a:p>
            <a:r>
              <a:rPr lang="en-LK" sz="2000" dirty="0"/>
              <a:t>Ridge Regularization: </a:t>
            </a:r>
          </a:p>
        </p:txBody>
      </p:sp>
    </p:spTree>
    <p:extLst>
      <p:ext uri="{BB962C8B-B14F-4D97-AF65-F5344CB8AC3E}">
        <p14:creationId xmlns:p14="http://schemas.microsoft.com/office/powerpoint/2010/main" val="25873348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8126B-B042-5A45-84E9-AB0224B3C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b="1" dirty="0"/>
              <a:t>Tree-based Models w/ 5-fold CV and Hyperparameter Tuning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1D8766-A498-9540-AF66-2F6619652730}"/>
              </a:ext>
            </a:extLst>
          </p:cNvPr>
          <p:cNvSpPr/>
          <p:nvPr/>
        </p:nvSpPr>
        <p:spPr>
          <a:xfrm>
            <a:off x="963168" y="192676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LK" dirty="0"/>
              <a:t>Decision Tree: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69E386D-7F2E-A74D-A08A-A142B52CB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168" y="2675041"/>
            <a:ext cx="6856412" cy="2890269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0CE3EEE-AD57-CB44-BC09-0DE18710D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8010" y="1256506"/>
            <a:ext cx="3055790" cy="474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578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C8412-F03B-CD47-8A99-B30C924AA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4C482-AAEC-3B46-B2BE-1F57342F8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LK" dirty="0"/>
              <a:t>Random Forest: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EF688A-725F-B849-A0F2-49EEF8C20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650" y="2900362"/>
            <a:ext cx="6072195" cy="28844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4DD7E6-480C-834C-9D39-8D4708F71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295" y="460375"/>
            <a:ext cx="39624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532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0FC4B-3D59-8345-ADE7-D7936DB4F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53340-036C-3745-BC2A-3F17061C0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LK" dirty="0"/>
              <a:t>Adaboosting:</a:t>
            </a:r>
          </a:p>
          <a:p>
            <a:endParaRPr lang="en-LK" dirty="0"/>
          </a:p>
          <a:p>
            <a:endParaRPr lang="en-L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D4B14-4F6E-CC48-86B8-CE807FEC6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215" y="2503488"/>
            <a:ext cx="8040845" cy="33712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AFE165-703F-F54F-928A-2B3FB200E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3075" y="850900"/>
            <a:ext cx="3708400" cy="515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87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23995-ED9B-F04A-A50D-DE151EF25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FA474-D38B-9F43-B4DA-D7724B46B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011"/>
            <a:ext cx="10515600" cy="517525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Stack Overflow is the number one resource used by coders worldwide</a:t>
            </a:r>
          </a:p>
          <a:p>
            <a:endParaRPr lang="en-US" dirty="0"/>
          </a:p>
          <a:p>
            <a:r>
              <a:rPr lang="en-US" dirty="0"/>
              <a:t>Provides a great source of information from beginner to advanced level programming questions under a variety of topics</a:t>
            </a:r>
          </a:p>
          <a:p>
            <a:endParaRPr lang="en-US" dirty="0"/>
          </a:p>
          <a:p>
            <a:r>
              <a:rPr lang="en-US" dirty="0"/>
              <a:t>Real-world data set published publicly on Google </a:t>
            </a:r>
            <a:r>
              <a:rPr lang="en-US" dirty="0" err="1"/>
              <a:t>BigQuery</a:t>
            </a:r>
            <a:r>
              <a:rPr lang="en-US" dirty="0"/>
              <a:t> (</a:t>
            </a:r>
            <a:r>
              <a:rPr lang="en-LK" dirty="0"/>
              <a:t>contains 16 tables with number of rows ranging from 4-32 million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Goal: Predict the response time based on various features of a question posted on Stack Overflow</a:t>
            </a:r>
          </a:p>
          <a:p>
            <a:endParaRPr lang="en-US" dirty="0"/>
          </a:p>
          <a:p>
            <a:r>
              <a:rPr lang="en-US" dirty="0"/>
              <a:t>Benefits:  Stack Overflow users, i.e. ~10 million registered users as of 2019 and more than 50 million visitors every month</a:t>
            </a:r>
          </a:p>
        </p:txBody>
      </p:sp>
    </p:spTree>
    <p:extLst>
      <p:ext uri="{BB962C8B-B14F-4D97-AF65-F5344CB8AC3E}">
        <p14:creationId xmlns:p14="http://schemas.microsoft.com/office/powerpoint/2010/main" val="8133439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8880-F174-3742-9A29-26C47906B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30892-534A-9848-8990-6BD02D888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LK" dirty="0"/>
              <a:t>Gradient Boosting: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38F2B1-F9C4-914C-818B-E27523456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687" y="2799628"/>
            <a:ext cx="7446137" cy="32582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898D65-BA7F-6344-90AA-C5274B8D8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824" y="1309687"/>
            <a:ext cx="3098558" cy="474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721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70E0DF-4CAB-7041-A99F-33CAD7FFE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460" y="1068387"/>
            <a:ext cx="8265160" cy="27463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7CC4BB-A8A1-A246-B0FB-740B2470E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7163"/>
            <a:ext cx="10515600" cy="1325563"/>
          </a:xfrm>
        </p:spPr>
        <p:txBody>
          <a:bodyPr/>
          <a:lstStyle/>
          <a:p>
            <a:r>
              <a:rPr lang="en-LK" b="1" dirty="0"/>
              <a:t>Model Metrics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2C3B6-B22A-FA4F-B2DE-E63D3E2F6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22636"/>
            <a:ext cx="10515600" cy="33782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Gradient boosting algorithm displays the highest accuracy with the highest R-squared value and lowest mean squared error, for both train and test sets</a:t>
            </a:r>
          </a:p>
          <a:p>
            <a:r>
              <a:rPr lang="en-US" dirty="0"/>
              <a:t>Took almost 5.5 hours to complete</a:t>
            </a:r>
          </a:p>
          <a:p>
            <a:r>
              <a:rPr lang="en-US" dirty="0"/>
              <a:t>Random Forest model shows only 1.2% decrease in accuracy (</a:t>
            </a:r>
            <a:r>
              <a:rPr lang="en-US" dirty="0" err="1"/>
              <a:t>w.r.t</a:t>
            </a:r>
            <a:r>
              <a:rPr lang="en-US" dirty="0"/>
              <a:t> MSE) but was executed in 5 mins</a:t>
            </a:r>
          </a:p>
          <a:p>
            <a:r>
              <a:rPr lang="en-US" dirty="0"/>
              <a:t>Top three features that affect the time it would take for an answer for a particular question seems to be: length of the question, question tag and the time of day the question is posted, respectively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LK" dirty="0"/>
          </a:p>
        </p:txBody>
      </p:sp>
    </p:spTree>
    <p:extLst>
      <p:ext uri="{BB962C8B-B14F-4D97-AF65-F5344CB8AC3E}">
        <p14:creationId xmlns:p14="http://schemas.microsoft.com/office/powerpoint/2010/main" val="4061554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A1980-CA09-7347-9A86-804D0A2C0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F178-57C3-8A4A-93EA-F3F017C64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Stack Overflow is a platform used by millions of computer scientists worldwide, and usually post questions while working on a project, thus anticipating an answer as soon as possible</a:t>
            </a:r>
          </a:p>
          <a:p>
            <a:endParaRPr lang="en-US" dirty="0"/>
          </a:p>
          <a:p>
            <a:r>
              <a:rPr lang="en-US" dirty="0"/>
              <a:t>Successfully developed a model to predict the response rate for a question posted on Stack Overflow</a:t>
            </a:r>
          </a:p>
          <a:p>
            <a:endParaRPr lang="en-US" dirty="0"/>
          </a:p>
          <a:p>
            <a:r>
              <a:rPr lang="en-US" dirty="0"/>
              <a:t>Evaluated multiple supervised machine learning algorithms, and evaluated each model for accuracy and efficiency</a:t>
            </a:r>
          </a:p>
          <a:p>
            <a:endParaRPr lang="en-US" dirty="0"/>
          </a:p>
          <a:p>
            <a:r>
              <a:rPr lang="en-US" dirty="0"/>
              <a:t>The length of the question, question tag and the time of day the question is posted have the greatest impact on how long it would take to get an answer.</a:t>
            </a:r>
          </a:p>
          <a:p>
            <a:endParaRPr lang="en-US" dirty="0"/>
          </a:p>
          <a:p>
            <a:endParaRPr lang="en-LK" dirty="0"/>
          </a:p>
        </p:txBody>
      </p:sp>
    </p:spTree>
    <p:extLst>
      <p:ext uri="{BB962C8B-B14F-4D97-AF65-F5344CB8AC3E}">
        <p14:creationId xmlns:p14="http://schemas.microsoft.com/office/powerpoint/2010/main" val="2510965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23C54-B346-B840-B68E-3D385D9A2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Data Acquisition</a:t>
            </a:r>
            <a:endParaRPr lang="en-L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53B1B-E1B5-1E43-BEB5-8C797765F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Published on the Google Cloud Platform</a:t>
            </a:r>
          </a:p>
          <a:p>
            <a:r>
              <a:rPr lang="en-US" dirty="0"/>
              <a:t>Direct analysis on </a:t>
            </a:r>
            <a:r>
              <a:rPr lang="en-US" dirty="0" err="1"/>
              <a:t>BigQuery</a:t>
            </a:r>
            <a:r>
              <a:rPr lang="en-US" dirty="0"/>
              <a:t> console in SQL</a:t>
            </a:r>
          </a:p>
          <a:p>
            <a:r>
              <a:rPr lang="en-US" dirty="0"/>
              <a:t>To access from </a:t>
            </a:r>
            <a:r>
              <a:rPr lang="en-US" dirty="0" err="1"/>
              <a:t>Jupyter</a:t>
            </a:r>
            <a:r>
              <a:rPr lang="en-US" dirty="0"/>
              <a:t> notebook:</a:t>
            </a:r>
          </a:p>
          <a:p>
            <a:pPr marL="0" indent="0">
              <a:buNone/>
            </a:pPr>
            <a:r>
              <a:rPr lang="en-US" dirty="0"/>
              <a:t>	1) Enable Google </a:t>
            </a:r>
            <a:r>
              <a:rPr lang="en-US" dirty="0" err="1"/>
              <a:t>BigQuery</a:t>
            </a:r>
            <a:r>
              <a:rPr lang="en-US" dirty="0"/>
              <a:t> API on the Google Cloud Platform</a:t>
            </a: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dirty="0"/>
              <a:t>	2) Get authentication for </a:t>
            </a:r>
            <a:r>
              <a:rPr lang="en-US" dirty="0" err="1"/>
              <a:t>Jupyter</a:t>
            </a:r>
            <a:r>
              <a:rPr lang="en-US" dirty="0"/>
              <a:t> Notebook by obtaining a service account key for the </a:t>
            </a:r>
            <a:r>
              <a:rPr lang="en-US" dirty="0" err="1"/>
              <a:t>BigQuery</a:t>
            </a:r>
            <a:r>
              <a:rPr lang="en-US" dirty="0"/>
              <a:t> in a JSON file</a:t>
            </a: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dirty="0"/>
              <a:t>	3) Install Google </a:t>
            </a:r>
            <a:r>
              <a:rPr lang="en-US" dirty="0" err="1"/>
              <a:t>BigQuery</a:t>
            </a:r>
            <a:r>
              <a:rPr lang="en-US" dirty="0"/>
              <a:t> API client libraries for Python on local computer</a:t>
            </a:r>
            <a:endParaRPr lang="en-LK" dirty="0"/>
          </a:p>
        </p:txBody>
      </p:sp>
    </p:spTree>
    <p:extLst>
      <p:ext uri="{BB962C8B-B14F-4D97-AF65-F5344CB8AC3E}">
        <p14:creationId xmlns:p14="http://schemas.microsoft.com/office/powerpoint/2010/main" val="1930298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75260-A9AF-224B-BBB6-7269D85D3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720" y="2303653"/>
            <a:ext cx="10515600" cy="1325563"/>
          </a:xfrm>
        </p:spPr>
        <p:txBody>
          <a:bodyPr/>
          <a:lstStyle/>
          <a:p>
            <a:r>
              <a:rPr lang="en-LK" b="1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97624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A384A-50A0-1648-8DA2-200955576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56" y="0"/>
            <a:ext cx="10515600" cy="1325563"/>
          </a:xfrm>
        </p:spPr>
        <p:txBody>
          <a:bodyPr/>
          <a:lstStyle/>
          <a:p>
            <a:r>
              <a:rPr lang="en-LK" dirty="0"/>
              <a:t>Questions that got answers over the years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3B9312-99CC-A34E-AB3C-835AD245FCC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762" y="1176455"/>
            <a:ext cx="5465064" cy="29097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55C12B-93C8-A444-88C7-0D8C4A3F5569}"/>
              </a:ext>
            </a:extLst>
          </p:cNvPr>
          <p:cNvSpPr txBox="1"/>
          <p:nvPr/>
        </p:nvSpPr>
        <p:spPr>
          <a:xfrm>
            <a:off x="6673786" y="2072640"/>
            <a:ext cx="512807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Almost 100% of the questions have been answered in the starting years of </a:t>
            </a:r>
            <a:r>
              <a:rPr lang="en-US" dirty="0" err="1"/>
              <a:t>StackOverflow</a:t>
            </a:r>
            <a:r>
              <a:rPr lang="en-US" dirty="0"/>
              <a:t> till 2010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% of questions without answers increases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Highest % of unanswered questions in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LK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95F6CA6-05A6-8B4D-AA3A-F934DDD3F772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993" y="3919299"/>
            <a:ext cx="5128070" cy="290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095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E002C-9B7C-4546-B332-B5206E54D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01" y="265366"/>
            <a:ext cx="10515600" cy="1325563"/>
          </a:xfrm>
        </p:spPr>
        <p:txBody>
          <a:bodyPr/>
          <a:lstStyle/>
          <a:p>
            <a:r>
              <a:rPr lang="en-LK" b="1" dirty="0"/>
              <a:t>Distribution of answer quality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EFB656-326C-6B4D-AC5F-A83A133EC90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320" y="3429000"/>
            <a:ext cx="4691379" cy="2913316"/>
          </a:xfrm>
          <a:prstGeom prst="rect">
            <a:avLst/>
          </a:prstGeom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E41AF7B6-09A5-E648-93CC-05E084DF3ACD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320" y="280988"/>
            <a:ext cx="4691379" cy="2913316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DA7A2F-4DF2-2F47-89FA-A220A07C4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184" y="1590929"/>
            <a:ext cx="6690107" cy="4351338"/>
          </a:xfrm>
        </p:spPr>
        <p:txBody>
          <a:bodyPr>
            <a:normAutofit/>
          </a:bodyPr>
          <a:lstStyle/>
          <a:p>
            <a:r>
              <a:rPr lang="en-US" sz="2400" dirty="0"/>
              <a:t>The percentage of negatively scored questions show a general upward trend till 2018 and decrease in 2019</a:t>
            </a:r>
          </a:p>
          <a:p>
            <a:endParaRPr lang="en-US" sz="2400" dirty="0"/>
          </a:p>
          <a:p>
            <a:r>
              <a:rPr lang="en-US" sz="2400" dirty="0"/>
              <a:t>General downward trend of the percentage of questions with an accepted answer from 2008 and significant drop going from 2018 to 2019</a:t>
            </a:r>
          </a:p>
          <a:p>
            <a:endParaRPr lang="en-US" sz="2400" dirty="0"/>
          </a:p>
          <a:p>
            <a:r>
              <a:rPr lang="en-US" sz="2400" dirty="0"/>
              <a:t>High percentage of unanswered questions in 2019 is due to the lack of unaccepted answers and not as a result of negatively scored questions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LK" sz="2400" dirty="0"/>
          </a:p>
        </p:txBody>
      </p:sp>
    </p:spTree>
    <p:extLst>
      <p:ext uri="{BB962C8B-B14F-4D97-AF65-F5344CB8AC3E}">
        <p14:creationId xmlns:p14="http://schemas.microsoft.com/office/powerpoint/2010/main" val="3548424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4DCC2-60B5-9243-A9A2-2B65659BA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b="1" dirty="0"/>
              <a:t>Top ten most popular tags and gold badges 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09E3882-71CE-FA4B-ABAE-9C6AD61BCB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9121714"/>
              </p:ext>
            </p:extLst>
          </p:nvPr>
        </p:nvGraphicFramePr>
        <p:xfrm>
          <a:off x="7081012" y="2038854"/>
          <a:ext cx="3172460" cy="234251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86230">
                  <a:extLst>
                    <a:ext uri="{9D8B030D-6E8A-4147-A177-3AD203B41FA5}">
                      <a16:colId xmlns:a16="http://schemas.microsoft.com/office/drawing/2014/main" val="989296366"/>
                    </a:ext>
                  </a:extLst>
                </a:gridCol>
                <a:gridCol w="1586230">
                  <a:extLst>
                    <a:ext uri="{9D8B030D-6E8A-4147-A177-3AD203B41FA5}">
                      <a16:colId xmlns:a16="http://schemas.microsoft.com/office/drawing/2014/main" val="1913907282"/>
                    </a:ext>
                  </a:extLst>
                </a:gridCol>
              </a:tblGrid>
              <a:tr h="22136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Tag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Count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9212903"/>
                  </a:ext>
                </a:extLst>
              </a:tr>
              <a:tr h="2169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Javascript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1909607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0481102"/>
                  </a:ext>
                </a:extLst>
              </a:tr>
              <a:tr h="18337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Java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1613271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5241418"/>
                  </a:ext>
                </a:extLst>
              </a:tr>
              <a:tr h="2169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C#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1363741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14934857"/>
                  </a:ext>
                </a:extLst>
              </a:tr>
              <a:tr h="2169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Php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1320047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41514656"/>
                  </a:ext>
                </a:extLst>
              </a:tr>
              <a:tr h="2169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Python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1297726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45398468"/>
                  </a:ext>
                </a:extLst>
              </a:tr>
              <a:tr h="2169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Android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1237162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38263688"/>
                  </a:ext>
                </a:extLst>
              </a:tr>
              <a:tr h="2169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Jquery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9714118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60537396"/>
                  </a:ext>
                </a:extLst>
              </a:tr>
              <a:tr h="2169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Html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863493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213561"/>
                  </a:ext>
                </a:extLst>
              </a:tr>
              <a:tr h="2169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C++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644513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13886530"/>
                  </a:ext>
                </a:extLst>
              </a:tr>
              <a:tr h="20251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Ios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615317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1547703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D84B54F7-F0C9-A745-8FA2-15A5B95F99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000" y="25892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L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5AE298-0F67-2540-8B12-CCD2CB70A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506" y="2734914"/>
            <a:ext cx="2857500" cy="1079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435B79-E540-B049-9C64-FFC932F80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0" y="2889250"/>
            <a:ext cx="2857500" cy="1079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3BFE01-51D2-A148-8DAF-C1D3D59A9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33" y="2016124"/>
            <a:ext cx="6205597" cy="23652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DD16E2-5E3F-AF41-9156-B53A569FDD76}"/>
              </a:ext>
            </a:extLst>
          </p:cNvPr>
          <p:cNvSpPr txBox="1"/>
          <p:nvPr/>
        </p:nvSpPr>
        <p:spPr>
          <a:xfrm>
            <a:off x="500003" y="4584192"/>
            <a:ext cx="62055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Javascript</a:t>
            </a:r>
            <a:r>
              <a:rPr lang="en-US" dirty="0"/>
              <a:t> is the most popular tag on Stack Overflow with over a 18% margin over the second most popular tag, Java.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fact, three out of the ten most popular tags are related to Java-the Java community seems to have a lot of technical questions!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LK" dirty="0"/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00B2D3CD-4A59-7B43-87DF-3B58B7948A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8238648"/>
              </p:ext>
            </p:extLst>
          </p:nvPr>
        </p:nvGraphicFramePr>
        <p:xfrm>
          <a:off x="8954507" y="4584192"/>
          <a:ext cx="2737490" cy="210531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68745">
                  <a:extLst>
                    <a:ext uri="{9D8B030D-6E8A-4147-A177-3AD203B41FA5}">
                      <a16:colId xmlns:a16="http://schemas.microsoft.com/office/drawing/2014/main" val="3182359722"/>
                    </a:ext>
                  </a:extLst>
                </a:gridCol>
                <a:gridCol w="1368745">
                  <a:extLst>
                    <a:ext uri="{9D8B030D-6E8A-4147-A177-3AD203B41FA5}">
                      <a16:colId xmlns:a16="http://schemas.microsoft.com/office/drawing/2014/main" val="4183912331"/>
                    </a:ext>
                  </a:extLst>
                </a:gridCol>
              </a:tblGrid>
              <a:tr h="1922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Badge name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Count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8469713"/>
                  </a:ext>
                </a:extLst>
              </a:tr>
              <a:tr h="1922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Famous Question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668653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74857957"/>
                  </a:ext>
                </a:extLst>
              </a:tr>
              <a:tr h="1922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Great Answer 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77521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1212907"/>
                  </a:ext>
                </a:extLst>
              </a:tr>
              <a:tr h="1922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Great Question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35936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39897195"/>
                  </a:ext>
                </a:extLst>
              </a:tr>
              <a:tr h="1922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Fanatic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33217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780790"/>
                  </a:ext>
                </a:extLst>
              </a:tr>
              <a:tr h="1922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Unsung Hero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22120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4183474"/>
                  </a:ext>
                </a:extLst>
              </a:tr>
              <a:tr h="1922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Electorate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21201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7337076"/>
                  </a:ext>
                </a:extLst>
              </a:tr>
              <a:tr h="1922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Populist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20924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72045230"/>
                  </a:ext>
                </a:extLst>
              </a:tr>
              <a:tr h="1922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Steward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14158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6657916"/>
                  </a:ext>
                </a:extLst>
              </a:tr>
              <a:tr h="19224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Stellar Question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7725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8438373"/>
                  </a:ext>
                </a:extLst>
              </a:tr>
              <a:tr h="17910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Socratic</a:t>
                      </a:r>
                      <a:endParaRPr lang="en-LK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4070</a:t>
                      </a:r>
                      <a:endParaRPr lang="en-LK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15673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7697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CCEDA-1223-2D4D-B0EA-051AFD4CD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LK" dirty="0"/>
              <a:t>Avg question length distribution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EB0049-6FDB-AA4A-8204-CBF8536F7BB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6450" y="2570325"/>
            <a:ext cx="5786438" cy="3130388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0D63772-175A-B54A-B917-FC1A3C7B5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66" y="2829251"/>
            <a:ext cx="5616184" cy="248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779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B66EB-7B54-E545-9337-145AE173A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wrangling</a:t>
            </a:r>
            <a:endParaRPr lang="en-L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64D15-FA89-9B4F-A6BF-9793DA34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1) </a:t>
            </a:r>
            <a:r>
              <a:rPr lang="en-US" dirty="0" err="1"/>
              <a:t>bigquery</a:t>
            </a:r>
            <a:r>
              <a:rPr lang="en-US" dirty="0"/>
              <a:t>-public-</a:t>
            </a:r>
            <a:r>
              <a:rPr lang="en-US" dirty="0" err="1"/>
              <a:t>data.stackoverflow.posts_questions</a:t>
            </a: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dirty="0"/>
              <a:t>2) </a:t>
            </a:r>
            <a:r>
              <a:rPr lang="en-US" dirty="0" err="1"/>
              <a:t>bigquery</a:t>
            </a:r>
            <a:r>
              <a:rPr lang="en-US" dirty="0"/>
              <a:t>-public-</a:t>
            </a:r>
            <a:r>
              <a:rPr lang="en-US" dirty="0" err="1"/>
              <a:t>data.stackoverflow.posts_answers</a:t>
            </a:r>
            <a:endParaRPr lang="en-US" b="0" dirty="0">
              <a:effectLst/>
            </a:endParaRPr>
          </a:p>
          <a:p>
            <a:pPr marL="0" indent="0">
              <a:buNone/>
            </a:pPr>
            <a:r>
              <a:rPr lang="en-US" dirty="0"/>
              <a:t>3) </a:t>
            </a:r>
            <a:r>
              <a:rPr lang="en-US" dirty="0" err="1"/>
              <a:t>bigquery</a:t>
            </a:r>
            <a:r>
              <a:rPr lang="en-US" dirty="0"/>
              <a:t>-public-</a:t>
            </a:r>
            <a:r>
              <a:rPr lang="en-US" dirty="0" err="1"/>
              <a:t>data.stackoverflow.users</a:t>
            </a:r>
            <a:endParaRPr lang="en-US" dirty="0"/>
          </a:p>
          <a:p>
            <a:endParaRPr lang="en-US" dirty="0"/>
          </a:p>
          <a:p>
            <a:r>
              <a:rPr lang="en-US" dirty="0"/>
              <a:t>Above tables were joined using Standard SQL to create relevant features about questions</a:t>
            </a:r>
          </a:p>
          <a:p>
            <a:endParaRPr lang="en-US" dirty="0"/>
          </a:p>
          <a:p>
            <a:r>
              <a:rPr lang="en-US" dirty="0"/>
              <a:t>Dataset containing ~70,000 rows</a:t>
            </a:r>
          </a:p>
          <a:p>
            <a:endParaRPr lang="en-US" dirty="0"/>
          </a:p>
          <a:p>
            <a:r>
              <a:rPr lang="en-US" dirty="0"/>
              <a:t>Missing values (present in the dependent variable) were dropped</a:t>
            </a:r>
            <a:br>
              <a:rPr lang="en-US" dirty="0"/>
            </a:br>
            <a:endParaRPr lang="en-LK" dirty="0"/>
          </a:p>
        </p:txBody>
      </p:sp>
    </p:spTree>
    <p:extLst>
      <p:ext uri="{BB962C8B-B14F-4D97-AF65-F5344CB8AC3E}">
        <p14:creationId xmlns:p14="http://schemas.microsoft.com/office/powerpoint/2010/main" val="1991528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5861</TotalTime>
  <Words>883</Words>
  <Application>Microsoft Macintosh PowerPoint</Application>
  <PresentationFormat>Widescreen</PresentationFormat>
  <Paragraphs>147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Predicting the response rate on Stack Overflow with  Google BigQuery</vt:lpstr>
      <vt:lpstr>Introduction</vt:lpstr>
      <vt:lpstr>Data Acquisition</vt:lpstr>
      <vt:lpstr>Exploratory Data Analysis</vt:lpstr>
      <vt:lpstr>Questions that got answers over the years</vt:lpstr>
      <vt:lpstr>Distribution of answer quality</vt:lpstr>
      <vt:lpstr>Top ten most popular tags and gold badges </vt:lpstr>
      <vt:lpstr>Avg question length distribution</vt:lpstr>
      <vt:lpstr>Data wrangling</vt:lpstr>
      <vt:lpstr>Feature Engineering</vt:lpstr>
      <vt:lpstr>Numerical feature analysis</vt:lpstr>
      <vt:lpstr>Categorical feature analysis</vt:lpstr>
      <vt:lpstr>Outlier removal </vt:lpstr>
      <vt:lpstr>Machine Learning Models</vt:lpstr>
      <vt:lpstr>Linear Models</vt:lpstr>
      <vt:lpstr>PowerPoint Presentation</vt:lpstr>
      <vt:lpstr>Tree-based Models w/ 5-fold CV and Hyperparameter Tuning</vt:lpstr>
      <vt:lpstr>PowerPoint Presentation</vt:lpstr>
      <vt:lpstr>PowerPoint Presentation</vt:lpstr>
      <vt:lpstr>PowerPoint Presentation</vt:lpstr>
      <vt:lpstr>Model Metrics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response rate on Stack Overflow with  Google BigQuery</dc:title>
  <dc:creator>Varuni Dantanarayana</dc:creator>
  <cp:lastModifiedBy>Varuni Dantanarayana</cp:lastModifiedBy>
  <cp:revision>53</cp:revision>
  <dcterms:created xsi:type="dcterms:W3CDTF">2020-04-21T05:13:43Z</dcterms:created>
  <dcterms:modified xsi:type="dcterms:W3CDTF">2020-05-26T01:35:25Z</dcterms:modified>
</cp:coreProperties>
</file>